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147376580" r:id="rId3"/>
    <p:sldId id="2147376509" r:id="rId4"/>
    <p:sldId id="2147376581" r:id="rId5"/>
    <p:sldId id="357" r:id="rId6"/>
    <p:sldId id="321" r:id="rId7"/>
    <p:sldId id="370" r:id="rId8"/>
    <p:sldId id="335" r:id="rId9"/>
    <p:sldId id="336" r:id="rId10"/>
    <p:sldId id="364" r:id="rId11"/>
    <p:sldId id="371" r:id="rId12"/>
    <p:sldId id="372" r:id="rId13"/>
    <p:sldId id="373" r:id="rId14"/>
    <p:sldId id="329" r:id="rId15"/>
    <p:sldId id="2147376582" r:id="rId16"/>
    <p:sldId id="122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658E5D-8BB7-BF46-E36E-D1C4E42EBEAB}" name="John Cole" initials="JC" userId="S::John.Cole@uscdcb.onmicrosoft.com::15f17121-07d7-4112-8811-f59d3abf5144" providerId="AD"/>
  <p188:author id="{938627E7-7B3B-E5C3-E012-7DC390B95839}" name="Jose Carrillo" initials="JC" userId="S::jose.carrillo@uscdcb.onmicrosoft.com::cf2bf666-567a-428a-bbdc-d1285d089d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C00"/>
    <a:srgbClr val="A91D2C"/>
    <a:srgbClr val="FFFFFF"/>
    <a:srgbClr val="25205E"/>
    <a:srgbClr val="26205E"/>
    <a:srgbClr val="071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8" autoAdjust="0"/>
    <p:restoredTop sz="93346"/>
  </p:normalViewPr>
  <p:slideViewPr>
    <p:cSldViewPr snapToGrid="0">
      <p:cViewPr varScale="1">
        <p:scale>
          <a:sx n="93" d="100"/>
          <a:sy n="93" d="100"/>
        </p:scale>
        <p:origin x="22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FA4DEF-497B-0D5F-1EA1-CEB3A057B4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C5FE6-0CEB-633D-A5A2-6236C5E7C6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3EC99-C6F1-4582-80D3-E6064247AD91}" type="datetimeFigureOut">
              <a:rPr lang="en-US" smtClean="0"/>
              <a:t>3/3/26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07A17-CC9A-AE09-4335-8FD4D0295C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024AE7-8282-A805-9F46-C15F7CCE54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64F67-1010-4130-84DD-F7AB835A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4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45288-93BD-49F7-B41B-1F43275315FF}" type="datetimeFigureOut">
              <a:rPr lang="en-US" smtClean="0"/>
              <a:t>2/27/26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D96A0-3BDD-4D39-A26A-FF93A620B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07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6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299837B-7B2B-4EDF-94DE-CDDEDA66FBBD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D96A0-3BDD-4D39-A26A-FF93A620BF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0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D96A0-3BDD-4D39-A26A-FF93A620BF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D96A0-3BDD-4D39-A26A-FF93A620BF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9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4C0013-BD3C-5ED3-91AC-C8F15EB5D2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A3FE6E-1091-B257-D514-FC2B0D5EAA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567" y="3283827"/>
            <a:ext cx="10536865" cy="1363108"/>
          </a:xfrm>
        </p:spPr>
        <p:txBody>
          <a:bodyPr anchor="ctr" anchorCtr="0">
            <a:normAutofit/>
          </a:bodyPr>
          <a:lstStyle>
            <a:lvl1pPr algn="ctr">
              <a:lnSpc>
                <a:spcPct val="90000"/>
              </a:lnSpc>
              <a:defRPr sz="6000" b="1">
                <a:solidFill>
                  <a:srgbClr val="26205E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086F85-6E23-2574-90F9-D53BABBD97E0}"/>
              </a:ext>
            </a:extLst>
          </p:cNvPr>
          <p:cNvSpPr/>
          <p:nvPr userDrawn="1"/>
        </p:nvSpPr>
        <p:spPr>
          <a:xfrm>
            <a:off x="4158491" y="930170"/>
            <a:ext cx="3793317" cy="175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CC2468-9773-10C3-7E79-593CFD92E1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95529" y="1081373"/>
            <a:ext cx="3200942" cy="140570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67E9F8-C69D-2DF9-1BFA-63EEF906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82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042DC6-F96D-E1E8-8829-FA7511588E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566" y="5181743"/>
            <a:ext cx="10536865" cy="589162"/>
          </a:xfrm>
        </p:spPr>
        <p:txBody>
          <a:bodyPr anchor="b" anchorCtr="1">
            <a:noAutofit/>
          </a:bodyPr>
          <a:lstStyle>
            <a:lvl1pPr marL="0" indent="0" algn="ctr">
              <a:buFontTx/>
              <a:buNone/>
              <a:defRPr sz="40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4671F7-E8A8-5EC4-C8AD-29A13C6EEF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27566" y="5726021"/>
            <a:ext cx="10536865" cy="534809"/>
          </a:xfrm>
        </p:spPr>
        <p:txBody>
          <a:bodyPr anchor="b" anchorCtr="1">
            <a:noAutofit/>
          </a:bodyPr>
          <a:lstStyle>
            <a:lvl1pPr marL="0" indent="0" algn="ctr">
              <a:buFontTx/>
              <a:buNone/>
              <a:defRPr sz="30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  |   Date</a:t>
            </a:r>
          </a:p>
        </p:txBody>
      </p:sp>
    </p:spTree>
    <p:extLst>
      <p:ext uri="{BB962C8B-B14F-4D97-AF65-F5344CB8AC3E}">
        <p14:creationId xmlns:p14="http://schemas.microsoft.com/office/powerpoint/2010/main" val="354775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2F3093-F908-DA8E-E1A1-1262E9459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2292"/>
          <a:stretch/>
        </p:blipFill>
        <p:spPr>
          <a:xfrm>
            <a:off x="10061448" y="0"/>
            <a:ext cx="2130552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E9E688B-F046-28B9-F750-36FE66EA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93482"/>
            <a:ext cx="9296400" cy="1561328"/>
          </a:xfrm>
        </p:spPr>
        <p:txBody>
          <a:bodyPr/>
          <a:lstStyle>
            <a:lvl1pPr>
              <a:defRPr b="1">
                <a:solidFill>
                  <a:srgbClr val="262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81E7B4-5414-79CA-52C5-4AAE026D4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9296400" cy="415825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C41A3A-552F-93DD-FAE1-A74A39D7CAE0}"/>
              </a:ext>
            </a:extLst>
          </p:cNvPr>
          <p:cNvCxnSpPr>
            <a:cxnSpLocks/>
          </p:cNvCxnSpPr>
          <p:nvPr userDrawn="1"/>
        </p:nvCxnSpPr>
        <p:spPr>
          <a:xfrm flipH="1">
            <a:off x="1320800" y="376422"/>
            <a:ext cx="10871200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7AA259D-3BC5-46DB-C583-AED071632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7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2F3093-F908-DA8E-E1A1-1262E9459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E2F6D87-4DA1-324F-1EF6-390F3A1C6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93482"/>
            <a:ext cx="10972800" cy="1561328"/>
          </a:xfrm>
        </p:spPr>
        <p:txBody>
          <a:bodyPr/>
          <a:lstStyle>
            <a:lvl1pPr>
              <a:defRPr b="1">
                <a:solidFill>
                  <a:srgbClr val="262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FFFDFD-DB7B-DCAB-138B-E5AF8CEE7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10972800" cy="415825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 descr="A logo with red and blue letters&#10;&#10;Description automatically generated">
            <a:extLst>
              <a:ext uri="{FF2B5EF4-FFF2-40B4-BE49-F238E27FC236}">
                <a16:creationId xmlns:a16="http://schemas.microsoft.com/office/drawing/2014/main" id="{BE0007E2-37FB-2A38-C239-9104B047A3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66" y="6127774"/>
            <a:ext cx="1176731" cy="51738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D3D452D-1C50-733F-BC89-BC1B1DD81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5">
                    <a:lumMod val="1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37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NA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2F3093-F908-DA8E-E1A1-1262E9459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EB2DC65-4BCC-316D-E208-B9948256BABD}"/>
              </a:ext>
            </a:extLst>
          </p:cNvPr>
          <p:cNvSpPr/>
          <p:nvPr userDrawn="1"/>
        </p:nvSpPr>
        <p:spPr>
          <a:xfrm>
            <a:off x="230587" y="6033306"/>
            <a:ext cx="1383527" cy="69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6B1E30-EB34-962D-AF5A-49AF80E63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876DE7-D576-2946-431B-78078B2CA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93482"/>
            <a:ext cx="10972800" cy="156132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EC243-12E6-A69C-8600-7760688D6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10972800" cy="41582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logo with red and blue letters&#10;&#10;Description automatically generated">
            <a:extLst>
              <a:ext uri="{FF2B5EF4-FFF2-40B4-BE49-F238E27FC236}">
                <a16:creationId xmlns:a16="http://schemas.microsoft.com/office/drawing/2014/main" id="{142CB21D-841F-FA3C-891B-B5DACA79D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66" y="6127774"/>
            <a:ext cx="1176731" cy="5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92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4C0013-BD3C-5ED3-91AC-C8F15EB5D2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BC66E6-68FB-5B0B-C4C4-928BA3A2435E}"/>
              </a:ext>
            </a:extLst>
          </p:cNvPr>
          <p:cNvSpPr/>
          <p:nvPr userDrawn="1"/>
        </p:nvSpPr>
        <p:spPr>
          <a:xfrm>
            <a:off x="3455581" y="2121195"/>
            <a:ext cx="5280837" cy="2615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9903B0-B744-F1F7-4075-4E5D45171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76531" y="2410397"/>
            <a:ext cx="4638937" cy="20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4C0013-BD3C-5ED3-91AC-C8F15EB5D2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7FFE65-E63E-891D-EAD0-AEC7F1636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76531" y="2410397"/>
            <a:ext cx="4638937" cy="20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06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4C0013-BD3C-5ED3-91AC-C8F15EB5D2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1928F5-41ED-78BF-9DBD-FC0CDA792B7F}"/>
              </a:ext>
            </a:extLst>
          </p:cNvPr>
          <p:cNvSpPr/>
          <p:nvPr userDrawn="1"/>
        </p:nvSpPr>
        <p:spPr>
          <a:xfrm>
            <a:off x="3455581" y="2121195"/>
            <a:ext cx="5280837" cy="2615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D27874-2018-EAC0-FF20-4174A7DBC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76531" y="2410397"/>
            <a:ext cx="4638937" cy="20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99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B6C659-EC79-25B4-AF09-4D7CA7DA3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accent5">
                    <a:lumMod val="10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61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6708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600" b="0" strike="noStrike" spc="-1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205FEC1-AC52-4B98-98D1-1118044ADC1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9191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3"/>
          <p:cNvSpPr txBox="1">
            <a:spLocks noGrp="1"/>
          </p:cNvSpPr>
          <p:nvPr>
            <p:ph type="body" idx="1"/>
          </p:nvPr>
        </p:nvSpPr>
        <p:spPr>
          <a:xfrm>
            <a:off x="609441" y="1647825"/>
            <a:ext cx="10977885" cy="404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00" tIns="108800" rIns="108800" bIns="108800" anchor="t" anchorCtr="0">
            <a:normAutofit/>
          </a:bodyPr>
          <a:lstStyle>
            <a:lvl1pPr marL="228600" lvl="0" indent="-24765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4200"/>
              <a:buChar char="•"/>
              <a:defRPr/>
            </a:lvl1pPr>
            <a:lvl2pPr marL="457200" lvl="1" indent="-24765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4200"/>
              <a:buChar char="•"/>
              <a:defRPr/>
            </a:lvl2pPr>
            <a:lvl3pPr marL="685800" lvl="2" indent="-2286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3600"/>
              <a:buChar char="•"/>
              <a:defRPr/>
            </a:lvl3pPr>
            <a:lvl4pPr marL="914400" lvl="3" indent="-2286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3600"/>
              <a:buChar char="•"/>
              <a:defRPr/>
            </a:lvl4pPr>
            <a:lvl5pPr marL="1143000" lvl="4" indent="-2286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3600"/>
              <a:buChar char="•"/>
              <a:defRPr/>
            </a:lvl5pPr>
            <a:lvl6pPr marL="1371600" lvl="5" indent="-22860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3600"/>
              <a:buChar char="•"/>
              <a:defRPr/>
            </a:lvl6pPr>
            <a:lvl7pPr marL="1600200" lvl="6" indent="-17145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1828800" lvl="7" indent="-17145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2057400" lvl="8" indent="-17145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63"/>
          <p:cNvSpPr txBox="1">
            <a:spLocks noGrp="1"/>
          </p:cNvSpPr>
          <p:nvPr>
            <p:ph type="title"/>
          </p:nvPr>
        </p:nvSpPr>
        <p:spPr>
          <a:xfrm>
            <a:off x="609838" y="466725"/>
            <a:ext cx="10977091" cy="98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00" tIns="108800" rIns="108800" bIns="1088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3"/>
          <p:cNvSpPr txBox="1">
            <a:spLocks noGrp="1"/>
          </p:cNvSpPr>
          <p:nvPr>
            <p:ph type="sldNum" idx="12"/>
          </p:nvPr>
        </p:nvSpPr>
        <p:spPr>
          <a:xfrm>
            <a:off x="7873648" y="6209293"/>
            <a:ext cx="3713218" cy="40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800" tIns="108800" rIns="108800" bIns="1088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/>
              <a:t>Cole – breed4food – May 2, 2024 - </a:t>
            </a:r>
            <a:fld id="{00000000-1234-1234-1234-123412341234}" type="slidenum">
              <a:rPr lang="en-US" smtClean="0"/>
              <a:pPr/>
              <a:t>‹#›</a:t>
            </a:fld>
            <a:endParaRPr sz="140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07627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14E3A0-9CBB-8B14-85CA-584EF106A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A68959-5EC3-1879-2580-69D0E211E70D}"/>
              </a:ext>
            </a:extLst>
          </p:cNvPr>
          <p:cNvSpPr/>
          <p:nvPr userDrawn="1"/>
        </p:nvSpPr>
        <p:spPr>
          <a:xfrm>
            <a:off x="4158491" y="930170"/>
            <a:ext cx="3793317" cy="175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A915BF-7786-15B8-1843-B6EE100804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95529" y="1081373"/>
            <a:ext cx="3200942" cy="140570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4CE0082-00DA-A956-331F-9DFEA9A5C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82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68EF58B-04A6-69BE-51EA-7EB2C3BB2E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567" y="3262561"/>
            <a:ext cx="10536865" cy="1363108"/>
          </a:xfrm>
        </p:spPr>
        <p:txBody>
          <a:bodyPr anchor="ctr" anchorCtr="0">
            <a:normAutofit/>
          </a:bodyPr>
          <a:lstStyle>
            <a:lvl1pPr algn="ctr">
              <a:lnSpc>
                <a:spcPct val="90000"/>
              </a:lnSpc>
              <a:defRPr sz="6000" b="1">
                <a:solidFill>
                  <a:srgbClr val="25205E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FE8DAC-28B7-BAD8-AEC4-34D6E37078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7566" y="5160477"/>
            <a:ext cx="10536865" cy="589162"/>
          </a:xfrm>
        </p:spPr>
        <p:txBody>
          <a:bodyPr anchor="b" anchorCtr="1">
            <a:noAutofit/>
          </a:bodyPr>
          <a:lstStyle>
            <a:lvl1pPr marL="0" indent="0" algn="ctr">
              <a:buFontTx/>
              <a:buNone/>
              <a:defRPr sz="40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DA6CC9C-CE37-07DD-7662-C0891B82E41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27566" y="5747287"/>
            <a:ext cx="10536865" cy="534809"/>
          </a:xfrm>
        </p:spPr>
        <p:txBody>
          <a:bodyPr anchor="b" anchorCtr="1">
            <a:noAutofit/>
          </a:bodyPr>
          <a:lstStyle>
            <a:lvl1pPr marL="0" indent="0" algn="ctr">
              <a:buFontTx/>
              <a:buNone/>
              <a:defRPr sz="30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  |   Date</a:t>
            </a:r>
          </a:p>
        </p:txBody>
      </p:sp>
    </p:spTree>
    <p:extLst>
      <p:ext uri="{BB962C8B-B14F-4D97-AF65-F5344CB8AC3E}">
        <p14:creationId xmlns:p14="http://schemas.microsoft.com/office/powerpoint/2010/main" val="1728324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399">
                <a:solidFill>
                  <a:schemeClr val="accent6"/>
                </a:solidFill>
              </a:defRPr>
            </a:lvl1pPr>
          </a:lstStyle>
          <a:p>
            <a:fld id="{A4E23D8D-D0D1-46A4-9136-B4366E746A6D}" type="datetimeFigureOut">
              <a:rPr lang="en-US" smtClean="0"/>
              <a:t>2/27/26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399">
                <a:solidFill>
                  <a:schemeClr val="accent6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2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F1D89-1FD1-217B-901D-3A1130AFB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986"/>
          <a:stretch/>
        </p:blipFill>
        <p:spPr>
          <a:xfrm>
            <a:off x="-2" y="547688"/>
            <a:ext cx="12192001" cy="6310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A3FE6E-1091-B257-D514-FC2B0D5EAA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715" y="2190896"/>
            <a:ext cx="10536865" cy="2399191"/>
          </a:xfrm>
          <a:ln>
            <a:noFill/>
          </a:ln>
        </p:spPr>
        <p:txBody>
          <a:bodyPr anchor="ctr" anchorCtr="0">
            <a:normAutofit/>
          </a:bodyPr>
          <a:lstStyle>
            <a:lvl1pPr algn="ctr">
              <a:lnSpc>
                <a:spcPct val="90000"/>
              </a:lnSpc>
              <a:defRPr sz="6000" b="1">
                <a:solidFill>
                  <a:srgbClr val="25205E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CC2468-9773-10C3-7E79-593CFD92E1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762271" y="651605"/>
            <a:ext cx="2585755" cy="113554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67E9F8-C69D-2DF9-1BFA-63EEF906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82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3042DC6-F96D-E1E8-8829-FA7511588E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6714" y="4890970"/>
            <a:ext cx="10536865" cy="589162"/>
          </a:xfrm>
        </p:spPr>
        <p:txBody>
          <a:bodyPr anchor="b" anchorCtr="1">
            <a:noAutofit/>
          </a:bodyPr>
          <a:lstStyle>
            <a:lvl1pPr marL="0" indent="0" algn="ctr">
              <a:buFontTx/>
              <a:buNone/>
              <a:defRPr sz="40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presenter name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4671F7-E8A8-5EC4-C8AD-29A13C6EEF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86713" y="5433368"/>
            <a:ext cx="10536865" cy="534809"/>
          </a:xfrm>
        </p:spPr>
        <p:txBody>
          <a:bodyPr anchor="b" anchorCtr="1">
            <a:noAutofit/>
          </a:bodyPr>
          <a:lstStyle>
            <a:lvl1pPr marL="0" indent="0" algn="ctr">
              <a:buFontTx/>
              <a:buNone/>
              <a:defRPr sz="30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4800" b="1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Event   |   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69F87A-BDBF-5336-C899-42E3D5A697D2}"/>
              </a:ext>
            </a:extLst>
          </p:cNvPr>
          <p:cNvCxnSpPr>
            <a:cxnSpLocks/>
          </p:cNvCxnSpPr>
          <p:nvPr userDrawn="1"/>
        </p:nvCxnSpPr>
        <p:spPr>
          <a:xfrm>
            <a:off x="7940298" y="1215655"/>
            <a:ext cx="3383280" cy="0"/>
          </a:xfrm>
          <a:prstGeom prst="lin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3071363-B30F-E023-D58B-DFEC927B3BBE}"/>
              </a:ext>
            </a:extLst>
          </p:cNvPr>
          <p:cNvCxnSpPr>
            <a:cxnSpLocks/>
          </p:cNvCxnSpPr>
          <p:nvPr userDrawn="1"/>
        </p:nvCxnSpPr>
        <p:spPr>
          <a:xfrm>
            <a:off x="775211" y="1215655"/>
            <a:ext cx="3383280" cy="0"/>
          </a:xfrm>
          <a:prstGeom prst="line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6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340EC-ADB1-D072-D11C-4684E4B63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2093" y="1509823"/>
            <a:ext cx="6177514" cy="2679404"/>
          </a:xfrm>
        </p:spPr>
        <p:txBody>
          <a:bodyPr anchor="b" anchorCtr="0">
            <a:noAutofit/>
          </a:bodyPr>
          <a:lstStyle>
            <a:lvl1pPr>
              <a:defRPr sz="6000" b="1">
                <a:solidFill>
                  <a:srgbClr val="071D49"/>
                </a:solidFill>
                <a:latin typeface="+mj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DA6B5D-88FD-35D7-F941-024EB6FB0E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8AA67-DC29-18E2-11F6-2E23C8255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57442"/>
          <a:stretch/>
        </p:blipFill>
        <p:spPr>
          <a:xfrm>
            <a:off x="0" y="0"/>
            <a:ext cx="518868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CD2E7C-3333-7E5A-4405-B10D9C2E6CBE}"/>
              </a:ext>
            </a:extLst>
          </p:cNvPr>
          <p:cNvSpPr/>
          <p:nvPr userDrawn="1"/>
        </p:nvSpPr>
        <p:spPr>
          <a:xfrm>
            <a:off x="531628" y="5465135"/>
            <a:ext cx="11334306" cy="6911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red and blue letters&#10;&#10;Description automatically generated">
            <a:extLst>
              <a:ext uri="{FF2B5EF4-FFF2-40B4-BE49-F238E27FC236}">
                <a16:creationId xmlns:a16="http://schemas.microsoft.com/office/drawing/2014/main" id="{25838076-45C1-5E90-79E8-BC0F0CDFD6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942" y="5557246"/>
            <a:ext cx="1177028" cy="5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ECAAEE-6DD6-72AD-FA69-5EE5CE9B2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10972800" cy="415825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1D84493-AF4D-6F59-216E-B59A60C32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93482"/>
            <a:ext cx="10972800" cy="1561328"/>
          </a:xfrm>
        </p:spPr>
        <p:txBody>
          <a:bodyPr/>
          <a:lstStyle>
            <a:lvl1pPr>
              <a:defRPr b="1">
                <a:solidFill>
                  <a:srgbClr val="262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D9E4D2-3BA9-1A1C-DFBD-E2B4EA4D3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82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8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503B47-5A77-F7E4-FFC6-56AC5FD0B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9326"/>
          <a:stretch/>
        </p:blipFill>
        <p:spPr>
          <a:xfrm>
            <a:off x="786" y="6125633"/>
            <a:ext cx="12191213" cy="7319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5CE094E-62AC-D00C-B63C-FC4E0403142A}"/>
              </a:ext>
            </a:extLst>
          </p:cNvPr>
          <p:cNvGrpSpPr/>
          <p:nvPr userDrawn="1"/>
        </p:nvGrpSpPr>
        <p:grpSpPr>
          <a:xfrm>
            <a:off x="0" y="6181725"/>
            <a:ext cx="1343025" cy="698500"/>
            <a:chOff x="0" y="-12184"/>
            <a:chExt cx="1343025" cy="698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FE711E-A156-0501-6322-F8856F139C66}"/>
                </a:ext>
              </a:extLst>
            </p:cNvPr>
            <p:cNvSpPr/>
            <p:nvPr userDrawn="1"/>
          </p:nvSpPr>
          <p:spPr>
            <a:xfrm>
              <a:off x="0" y="-12184"/>
              <a:ext cx="1343025" cy="69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2B1EE4-BE00-0236-D7DA-DB3C1D56D3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190327" y="104302"/>
              <a:ext cx="962370" cy="422628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7AC7291C-6330-48C4-FFCE-089685287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93482"/>
            <a:ext cx="10972800" cy="1561328"/>
          </a:xfrm>
        </p:spPr>
        <p:txBody>
          <a:bodyPr/>
          <a:lstStyle>
            <a:lvl1pPr>
              <a:defRPr b="1">
                <a:solidFill>
                  <a:srgbClr val="262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B8F4340-CFED-9A3E-E0E8-46652C7AC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10972800" cy="415825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2D7192D-73B6-5EA7-C153-A462135A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6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1A0017-6C1D-DD93-9427-53250AD745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9275"/>
          <a:stretch/>
        </p:blipFill>
        <p:spPr>
          <a:xfrm>
            <a:off x="786" y="6122079"/>
            <a:ext cx="12191212" cy="73547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86B950B-FC3F-F059-0854-25ABE9FDBC60}"/>
              </a:ext>
            </a:extLst>
          </p:cNvPr>
          <p:cNvGrpSpPr/>
          <p:nvPr userDrawn="1"/>
        </p:nvGrpSpPr>
        <p:grpSpPr>
          <a:xfrm>
            <a:off x="0" y="6181725"/>
            <a:ext cx="1343025" cy="698500"/>
            <a:chOff x="0" y="-12184"/>
            <a:chExt cx="1343025" cy="698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A43FE9-8759-EC3F-1B5E-80C390BAFAF3}"/>
                </a:ext>
              </a:extLst>
            </p:cNvPr>
            <p:cNvSpPr/>
            <p:nvPr userDrawn="1"/>
          </p:nvSpPr>
          <p:spPr>
            <a:xfrm>
              <a:off x="0" y="-12184"/>
              <a:ext cx="1343025" cy="69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A1512A9-4FBC-1F29-AF87-4413F6A4E0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190327" y="104302"/>
              <a:ext cx="962370" cy="422628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35EBB46A-FE63-13A6-C067-6F1A0521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93482"/>
            <a:ext cx="10972800" cy="1561328"/>
          </a:xfrm>
        </p:spPr>
        <p:txBody>
          <a:bodyPr/>
          <a:lstStyle>
            <a:lvl1pPr>
              <a:defRPr b="1">
                <a:solidFill>
                  <a:srgbClr val="262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9A5B378-E4C0-2069-0232-7B3F7B14A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10972800" cy="415825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3425241-CDB5-2F2B-2B2F-32C0FB3CF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B76725-0B78-3333-AAA7-3F1D8967B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6" y="0"/>
            <a:ext cx="12191212" cy="685755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99D540C-CBC4-AFF1-9FF4-ED18C9AEDC66}"/>
              </a:ext>
            </a:extLst>
          </p:cNvPr>
          <p:cNvGrpSpPr/>
          <p:nvPr userDrawn="1"/>
        </p:nvGrpSpPr>
        <p:grpSpPr>
          <a:xfrm>
            <a:off x="0" y="6181725"/>
            <a:ext cx="1343025" cy="698500"/>
            <a:chOff x="0" y="-12184"/>
            <a:chExt cx="1343025" cy="6985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9198AB-FE4D-2B93-CB2D-0068E9523474}"/>
                </a:ext>
              </a:extLst>
            </p:cNvPr>
            <p:cNvSpPr/>
            <p:nvPr userDrawn="1"/>
          </p:nvSpPr>
          <p:spPr>
            <a:xfrm>
              <a:off x="0" y="-12184"/>
              <a:ext cx="1343025" cy="698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D4DD22-65A0-B11D-4AC1-0D44CF1E8F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/>
          </p:blipFill>
          <p:spPr>
            <a:xfrm>
              <a:off x="190327" y="104302"/>
              <a:ext cx="962370" cy="422628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BD4929B7-C6B3-071A-617B-7416AD0C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93482"/>
            <a:ext cx="10972800" cy="1561328"/>
          </a:xfrm>
        </p:spPr>
        <p:txBody>
          <a:bodyPr/>
          <a:lstStyle>
            <a:lvl1pPr>
              <a:defRPr b="1">
                <a:solidFill>
                  <a:srgbClr val="262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1FE838E-3BDD-3741-BA19-D3CF32E30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10972800" cy="415825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0065E2B-6C7C-ECD3-BC6A-2D96A88D2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2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2F3093-F908-DA8E-E1A1-1262E9459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82500"/>
          <a:stretch/>
        </p:blipFill>
        <p:spPr>
          <a:xfrm>
            <a:off x="10058400" y="0"/>
            <a:ext cx="21336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23044AD-7914-F595-9CF2-95CDF6DA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293482"/>
            <a:ext cx="9296400" cy="1561328"/>
          </a:xfrm>
        </p:spPr>
        <p:txBody>
          <a:bodyPr/>
          <a:lstStyle>
            <a:lvl1pPr>
              <a:defRPr b="1">
                <a:solidFill>
                  <a:srgbClr val="262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11EC6C-7C4E-AB87-2C78-D09076A06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9296400" cy="4158252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0DC89A-2E07-E671-4522-553F9D6B1447}"/>
              </a:ext>
            </a:extLst>
          </p:cNvPr>
          <p:cNvCxnSpPr>
            <a:cxnSpLocks/>
          </p:cNvCxnSpPr>
          <p:nvPr userDrawn="1"/>
        </p:nvCxnSpPr>
        <p:spPr>
          <a:xfrm flipH="1">
            <a:off x="1320800" y="370072"/>
            <a:ext cx="10871200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2C03081-4E4A-CBBC-4C35-6C5CF02C7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0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A65FB0-D5E0-EB8D-17B0-BEFC54CE4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9A289-4902-A41F-CB51-17F0AE148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4E7C9-7D30-CC19-F767-6AEBE2A48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2734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82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E550F8CE-6223-4241-882D-8C053F6794F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logo with red and blue letters&#10;&#10;Description automatically generated">
            <a:extLst>
              <a:ext uri="{FF2B5EF4-FFF2-40B4-BE49-F238E27FC236}">
                <a16:creationId xmlns:a16="http://schemas.microsoft.com/office/drawing/2014/main" id="{D8BB28C3-8759-2177-2662-026CEF4C73CA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26066" y="6127417"/>
            <a:ext cx="1177028" cy="5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6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83" r:id="rId3"/>
    <p:sldLayoutId id="2147483682" r:id="rId4"/>
    <p:sldLayoutId id="2147483650" r:id="rId5"/>
    <p:sldLayoutId id="2147483671" r:id="rId6"/>
    <p:sldLayoutId id="2147483673" r:id="rId7"/>
    <p:sldLayoutId id="2147483672" r:id="rId8"/>
    <p:sldLayoutId id="2147483674" r:id="rId9"/>
    <p:sldLayoutId id="2147483676" r:id="rId10"/>
    <p:sldLayoutId id="2147483677" r:id="rId11"/>
    <p:sldLayoutId id="2147483680" r:id="rId12"/>
    <p:sldLayoutId id="2147483660" r:id="rId13"/>
    <p:sldLayoutId id="2147483663" r:id="rId14"/>
    <p:sldLayoutId id="2147483661" r:id="rId15"/>
    <p:sldLayoutId id="2147483681" r:id="rId16"/>
    <p:sldLayoutId id="2147483684" r:id="rId17"/>
    <p:sldLayoutId id="2147483691" r:id="rId18"/>
    <p:sldLayoutId id="2147483693" r:id="rId19"/>
    <p:sldLayoutId id="214748369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5205E"/>
          </a:solidFill>
          <a:latin typeface="Arial Bold" panose="020B0704020202020204" pitchFamily="34" charset="0"/>
          <a:ea typeface="+mj-ea"/>
          <a:cs typeface="Arial Bold" panose="020B07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rgbClr val="AB1E2C"/>
        </a:buClr>
        <a:buSzPct val="50000"/>
        <a:buFont typeface="Garamond" panose="02020404030301010803" pitchFamily="18" charset="0"/>
        <a:buChar char="►"/>
        <a:defRPr sz="3600" kern="1200">
          <a:solidFill>
            <a:srgbClr val="000000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1D2C"/>
        </a:buClr>
        <a:buFont typeface="Garamond" panose="02020404030301010803" pitchFamily="18" charset="0"/>
        <a:buChar char="▪"/>
        <a:defRPr sz="3000" kern="1200">
          <a:solidFill>
            <a:srgbClr val="000000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1D2C"/>
        </a:buClr>
        <a:buFont typeface="Garamond" panose="02020404030301010803" pitchFamily="18" charset="0"/>
        <a:buChar char="»"/>
        <a:defRPr sz="2800" kern="1200">
          <a:solidFill>
            <a:srgbClr val="000000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1D2C"/>
        </a:buClr>
        <a:buFont typeface="Garamond" panose="02020404030301010803" pitchFamily="18" charset="0"/>
        <a:buChar char="•"/>
        <a:defRPr sz="2400" kern="1200">
          <a:solidFill>
            <a:srgbClr val="000000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1D2C"/>
        </a:buClr>
        <a:buFont typeface="Garamond" panose="02020404030301010803" pitchFamily="18" charset="0"/>
        <a:buChar char="−"/>
        <a:defRPr sz="2000" kern="1200">
          <a:solidFill>
            <a:srgbClr val="000000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ctrTitle"/>
          </p:nvPr>
        </p:nvSpPr>
        <p:spPr>
          <a:xfrm>
            <a:off x="696686" y="3492171"/>
            <a:ext cx="10820399" cy="136310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4800" b="1" strike="noStrike" spc="-1" dirty="0">
                <a:solidFill>
                  <a:srgbClr val="26205E"/>
                </a:solidFill>
                <a:latin typeface="Arial Bold"/>
              </a:rPr>
              <a:t>Animal ID – Use and Usability in</a:t>
            </a:r>
            <a:br>
              <a:rPr lang="en-US" sz="4800" b="1" strike="noStrike" spc="-1" dirty="0">
                <a:solidFill>
                  <a:srgbClr val="26205E"/>
                </a:solidFill>
                <a:latin typeface="Arial Bold"/>
              </a:rPr>
            </a:br>
            <a:r>
              <a:rPr lang="en-US" sz="4800" b="1" strike="noStrike" spc="-1" dirty="0">
                <a:solidFill>
                  <a:srgbClr val="26205E"/>
                </a:solidFill>
                <a:latin typeface="Arial Bold"/>
              </a:rPr>
              <a:t>CDCB Programs</a:t>
            </a:r>
            <a:endParaRPr lang="en-US" sz="4800" b="0" strike="noStrike" spc="-1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idx="1"/>
          </p:nvPr>
        </p:nvSpPr>
        <p:spPr>
          <a:xfrm>
            <a:off x="827566" y="5251193"/>
            <a:ext cx="10536865" cy="58916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>
              <a:lnSpc>
                <a:spcPct val="90000"/>
              </a:lnSpc>
              <a:spcBef>
                <a:spcPts val="1417"/>
              </a:spcBef>
              <a:buNone/>
            </a:pPr>
            <a:r>
              <a:rPr lang="en-US" sz="3600" b="1" strike="noStrike" spc="-1" dirty="0">
                <a:solidFill>
                  <a:schemeClr val="dk1"/>
                </a:solidFill>
                <a:latin typeface="Garamond"/>
              </a:rPr>
              <a:t>John B. Cole</a:t>
            </a:r>
          </a:p>
        </p:txBody>
      </p:sp>
      <p:sp>
        <p:nvSpPr>
          <p:cNvPr id="123" name="PlaceHolder 3"/>
          <p:cNvSpPr>
            <a:spLocks noGrp="1"/>
          </p:cNvSpPr>
          <p:nvPr>
            <p:ph idx="10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>
              <a:spcBef>
                <a:spcPts val="1417"/>
              </a:spcBef>
            </a:pPr>
            <a:r>
              <a:rPr lang="en-US" sz="2800" spc="-1" dirty="0">
                <a:solidFill>
                  <a:schemeClr val="dk1"/>
                </a:solidFill>
                <a:latin typeface="Garamond"/>
              </a:rPr>
              <a:t>National DHIA Annual Meeting, Savannah, FA </a:t>
            </a:r>
            <a:r>
              <a:rPr lang="en-US" sz="2800" b="1" strike="noStrike" spc="-1" dirty="0">
                <a:solidFill>
                  <a:schemeClr val="dk1"/>
                </a:solidFill>
                <a:latin typeface="Garamond"/>
              </a:rPr>
              <a:t>| March 4,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B02D6-B941-E53B-C98B-5EA97B43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-46762"/>
            <a:ext cx="10972800" cy="1561328"/>
          </a:xfrm>
        </p:spPr>
        <p:txBody>
          <a:bodyPr>
            <a:normAutofit/>
          </a:bodyPr>
          <a:lstStyle/>
          <a:p>
            <a:r>
              <a:rPr lang="en-US" sz="3200" dirty="0"/>
              <a:t>Distribution of error code groups for formats 4E, 5E, and 6E in 2024</a:t>
            </a:r>
          </a:p>
        </p:txBody>
      </p:sp>
      <p:pic>
        <p:nvPicPr>
          <p:cNvPr id="14" name="Content Placeholder 13" descr="A graph of different sizes and colors&#10;&#10;AI-generated content may be incorrect.">
            <a:extLst>
              <a:ext uri="{FF2B5EF4-FFF2-40B4-BE49-F238E27FC236}">
                <a16:creationId xmlns:a16="http://schemas.microsoft.com/office/drawing/2014/main" id="{C9580D15-C323-823E-38E0-3289488E2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890" y="1159913"/>
            <a:ext cx="11121655" cy="4942957"/>
          </a:xfrm>
        </p:spPr>
      </p:pic>
    </p:spTree>
    <p:extLst>
      <p:ext uri="{BB962C8B-B14F-4D97-AF65-F5344CB8AC3E}">
        <p14:creationId xmlns:p14="http://schemas.microsoft.com/office/powerpoint/2010/main" val="351125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8CC3-8C74-41CF-55B5-8A72071CB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Yearly Trends in Error Codes by Format</a:t>
            </a:r>
          </a:p>
        </p:txBody>
      </p:sp>
      <p:pic>
        <p:nvPicPr>
          <p:cNvPr id="10" name="Content Placeholder 9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0DE6F702-C2FF-2ACC-93F8-28238FC66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1600200"/>
            <a:ext cx="11582399" cy="4343400"/>
          </a:xfrm>
        </p:spPr>
      </p:pic>
    </p:spTree>
    <p:extLst>
      <p:ext uri="{BB962C8B-B14F-4D97-AF65-F5344CB8AC3E}">
        <p14:creationId xmlns:p14="http://schemas.microsoft.com/office/powerpoint/2010/main" val="116422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981C-D97B-FB8C-9E85-2B7CC2582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Yearly Trends in Error Codes by Format</a:t>
            </a:r>
          </a:p>
        </p:txBody>
      </p:sp>
      <p:pic>
        <p:nvPicPr>
          <p:cNvPr id="10" name="Content Placeholder 9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0B24D9D3-1990-917C-23A9-26B6887ED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1600200"/>
            <a:ext cx="11582398" cy="4343400"/>
          </a:xfrm>
        </p:spPr>
      </p:pic>
    </p:spTree>
    <p:extLst>
      <p:ext uri="{BB962C8B-B14F-4D97-AF65-F5344CB8AC3E}">
        <p14:creationId xmlns:p14="http://schemas.microsoft.com/office/powerpoint/2010/main" val="2689512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D19A1-73BB-CAE3-E7A5-22F3D8B5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Yearly Trends in Error Codes by Format</a:t>
            </a:r>
          </a:p>
        </p:txBody>
      </p:sp>
      <p:pic>
        <p:nvPicPr>
          <p:cNvPr id="10" name="Content Placeholder 9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0B78D641-A307-1386-4D3C-EF6386C1D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320" y="1600200"/>
            <a:ext cx="11582398" cy="4343400"/>
          </a:xfrm>
        </p:spPr>
      </p:pic>
    </p:spTree>
    <p:extLst>
      <p:ext uri="{BB962C8B-B14F-4D97-AF65-F5344CB8AC3E}">
        <p14:creationId xmlns:p14="http://schemas.microsoft.com/office/powerpoint/2010/main" val="2472305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0B3F-A570-AE11-00E1-CC625C6B6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74" y="-151637"/>
            <a:ext cx="11567160" cy="1561328"/>
          </a:xfrm>
        </p:spPr>
        <p:txBody>
          <a:bodyPr>
            <a:noAutofit/>
          </a:bodyPr>
          <a:lstStyle/>
          <a:p>
            <a:r>
              <a:rPr lang="en-US" sz="3200" dirty="0"/>
              <a:t>Comparison of the number of live cows with missing ID to number of records with animal ID error in 2024</a:t>
            </a:r>
          </a:p>
        </p:txBody>
      </p:sp>
      <p:pic>
        <p:nvPicPr>
          <p:cNvPr id="16" name="Content Placeholder 15" descr="A graph with a bar graph&#10;&#10;AI-generated content may be incorrect.">
            <a:extLst>
              <a:ext uri="{FF2B5EF4-FFF2-40B4-BE49-F238E27FC236}">
                <a16:creationId xmlns:a16="http://schemas.microsoft.com/office/drawing/2014/main" id="{B61E36DB-9ECC-45AB-63C7-5C9DB0FD4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4630" y="1133857"/>
            <a:ext cx="7258627" cy="4839084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0E7AB9-F6CB-CBC3-B447-EBD24AD23F12}"/>
              </a:ext>
            </a:extLst>
          </p:cNvPr>
          <p:cNvSpPr txBox="1"/>
          <p:nvPr/>
        </p:nvSpPr>
        <p:spPr>
          <a:xfrm>
            <a:off x="298774" y="1704502"/>
            <a:ext cx="3659725" cy="39395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Update on ID issues:</a:t>
            </a:r>
          </a:p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00000"/>
                </a:solidFill>
              </a:rPr>
              <a:t>DRPCs reported that in their systems they collectively have </a:t>
            </a:r>
            <a:r>
              <a:rPr lang="en-US" sz="2000" b="1" dirty="0">
                <a:solidFill>
                  <a:schemeClr val="accent1"/>
                </a:solidFill>
              </a:rPr>
              <a:t>~466k</a:t>
            </a:r>
            <a:r>
              <a:rPr lang="en-US" sz="2000" b="1" dirty="0">
                <a:solidFill>
                  <a:srgbClr val="000000"/>
                </a:solidFill>
              </a:rPr>
              <a:t> live cows with missing IDs in herds that actively contribute data to the NCD – records for these cows are not submitted (guaranteed rejection) so were not accounted for in previously presented error codes.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9A1538-61D8-E83B-9E9F-DD12F98161EB}"/>
              </a:ext>
            </a:extLst>
          </p:cNvPr>
          <p:cNvSpPr txBox="1"/>
          <p:nvPr/>
        </p:nvSpPr>
        <p:spPr>
          <a:xfrm>
            <a:off x="5788152" y="4681728"/>
            <a:ext cx="81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466k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A2F879-661D-BAB0-3A13-5835440CE6C8}"/>
              </a:ext>
            </a:extLst>
          </p:cNvPr>
          <p:cNvSpPr txBox="1"/>
          <p:nvPr/>
        </p:nvSpPr>
        <p:spPr>
          <a:xfrm>
            <a:off x="7353970" y="4881634"/>
            <a:ext cx="81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42k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8235C2-F06B-672F-0C1D-F87F0FA39B2B}"/>
              </a:ext>
            </a:extLst>
          </p:cNvPr>
          <p:cNvSpPr txBox="1"/>
          <p:nvPr/>
        </p:nvSpPr>
        <p:spPr>
          <a:xfrm>
            <a:off x="10114858" y="1409691"/>
            <a:ext cx="93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9.2 mil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22907A-2943-4B1B-CA7A-BF695F750F5B}"/>
              </a:ext>
            </a:extLst>
          </p:cNvPr>
          <p:cNvSpPr txBox="1"/>
          <p:nvPr/>
        </p:nvSpPr>
        <p:spPr>
          <a:xfrm>
            <a:off x="8654993" y="4430006"/>
            <a:ext cx="93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1.2 mil</a:t>
            </a:r>
          </a:p>
        </p:txBody>
      </p:sp>
    </p:spTree>
    <p:extLst>
      <p:ext uri="{BB962C8B-B14F-4D97-AF65-F5344CB8AC3E}">
        <p14:creationId xmlns:p14="http://schemas.microsoft.com/office/powerpoint/2010/main" val="168493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BD155-80D1-2A09-9928-F3B252959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8EEA7C-6E9C-6B7E-9ED2-610F46AE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E00298-5D63-0C64-7715-84CF7206C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Ashley Ling at CDCB did the hard work of assembling these data.</a:t>
            </a:r>
          </a:p>
          <a:p>
            <a:r>
              <a:rPr lang="en-US" dirty="0"/>
              <a:t>Poor-quality animal ID is the main reason pedigree, lactation, reproduction, and health events fail edits.</a:t>
            </a:r>
          </a:p>
          <a:p>
            <a:r>
              <a:rPr lang="en-US" dirty="0"/>
              <a:t>Hundreds of thousands of records aren’t transmitted from DRPCs to the NCD because ID is incomplete.</a:t>
            </a:r>
          </a:p>
          <a:p>
            <a:r>
              <a:rPr lang="en-US" dirty="0"/>
              <a:t>The problem isn’t just tags, it’s software.</a:t>
            </a:r>
          </a:p>
        </p:txBody>
      </p:sp>
    </p:spTree>
    <p:extLst>
      <p:ext uri="{BB962C8B-B14F-4D97-AF65-F5344CB8AC3E}">
        <p14:creationId xmlns:p14="http://schemas.microsoft.com/office/powerpoint/2010/main" val="274879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BF9A9B-BF8A-9286-680F-6B737E4D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3DD00-16AF-90C0-B051-FA9B4C732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854810"/>
            <a:ext cx="6123432" cy="4158252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/>
              <a:t>Thank you for your</a:t>
            </a:r>
            <a:br>
              <a:rPr lang="en-US" sz="4400" b="1" dirty="0"/>
            </a:br>
            <a:r>
              <a:rPr lang="en-US" sz="4400" b="1" dirty="0"/>
              <a:t>interest!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john.cole@uscdcb.com</a:t>
            </a:r>
            <a:endParaRPr lang="en-US" dirty="0"/>
          </a:p>
        </p:txBody>
      </p:sp>
      <p:pic>
        <p:nvPicPr>
          <p:cNvPr id="2" name="Picture 1" descr="A cartoon of a person pointing at a cow&#10;&#10;Description automatically generated">
            <a:extLst>
              <a:ext uri="{FF2B5EF4-FFF2-40B4-BE49-F238E27FC236}">
                <a16:creationId xmlns:a16="http://schemas.microsoft.com/office/drawing/2014/main" id="{CADBB252-D6E5-6D84-B0F8-6A134E7B9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66" y="450026"/>
            <a:ext cx="4840942" cy="6365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11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17FFA6-5572-1B07-42FA-54B59CC6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 ID, like Wu-Tang Clan, is forever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43BCCE-50AE-1D69-146F-E3784A403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meeting I attended after joining AIPL in 2003 was on animal ID, and 23 years later we’re still talking about it.</a:t>
            </a:r>
          </a:p>
          <a:p>
            <a:pPr lvl="1"/>
            <a:r>
              <a:rPr lang="en-US" dirty="0"/>
              <a:t>Technology may be making challenges more severe, not less.</a:t>
            </a:r>
          </a:p>
          <a:p>
            <a:r>
              <a:rPr lang="en-US" dirty="0"/>
              <a:t>As part of the CDCB Incentives Task Force project we have some recent information on animal ID in the National Cooperator Database.</a:t>
            </a:r>
          </a:p>
        </p:txBody>
      </p:sp>
    </p:spTree>
    <p:extLst>
      <p:ext uri="{BB962C8B-B14F-4D97-AF65-F5344CB8AC3E}">
        <p14:creationId xmlns:p14="http://schemas.microsoft.com/office/powerpoint/2010/main" val="77367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989DA1-4828-423D-A920-BAD8E0ECD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48" y="115659"/>
            <a:ext cx="11827304" cy="643750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E576B37-F2DB-0BB9-8891-60C77C39C16A}"/>
              </a:ext>
            </a:extLst>
          </p:cNvPr>
          <p:cNvSpPr/>
          <p:nvPr/>
        </p:nvSpPr>
        <p:spPr>
          <a:xfrm>
            <a:off x="977464" y="1056770"/>
            <a:ext cx="1145627" cy="1103586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039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C34DA-BDBB-C34C-6CC4-EB556030A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53B3D-78A6-EC6B-FD01-AD2F3973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the state of the national herd in 2026?</a:t>
            </a:r>
          </a:p>
        </p:txBody>
      </p:sp>
    </p:spTree>
    <p:extLst>
      <p:ext uri="{BB962C8B-B14F-4D97-AF65-F5344CB8AC3E}">
        <p14:creationId xmlns:p14="http://schemas.microsoft.com/office/powerpoint/2010/main" val="80971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map of the united states&#10;&#10;AI-generated content may be incorrect.">
            <a:extLst>
              <a:ext uri="{FF2B5EF4-FFF2-40B4-BE49-F238E27FC236}">
                <a16:creationId xmlns:a16="http://schemas.microsoft.com/office/drawing/2014/main" id="{948D6366-DCE5-BBC3-148D-637B76E5D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954" b="19112"/>
          <a:stretch>
            <a:fillRect/>
          </a:stretch>
        </p:blipFill>
        <p:spPr>
          <a:xfrm>
            <a:off x="467833" y="-137160"/>
            <a:ext cx="11723406" cy="5761783"/>
          </a:xfrm>
        </p:spPr>
      </p:pic>
    </p:spTree>
    <p:extLst>
      <p:ext uri="{BB962C8B-B14F-4D97-AF65-F5344CB8AC3E}">
        <p14:creationId xmlns:p14="http://schemas.microsoft.com/office/powerpoint/2010/main" val="408553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16583-5C46-9B36-1CA8-785262E4D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map of the united states&#10;&#10;AI-generated content may be incorrect.">
            <a:extLst>
              <a:ext uri="{FF2B5EF4-FFF2-40B4-BE49-F238E27FC236}">
                <a16:creationId xmlns:a16="http://schemas.microsoft.com/office/drawing/2014/main" id="{62ADF11F-D79E-8E6B-838C-6477FA93B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6112" b="20673"/>
          <a:stretch>
            <a:fillRect/>
          </a:stretch>
        </p:blipFill>
        <p:spPr>
          <a:xfrm>
            <a:off x="153985" y="182938"/>
            <a:ext cx="11884030" cy="5737647"/>
          </a:xfrm>
        </p:spPr>
      </p:pic>
    </p:spTree>
    <p:extLst>
      <p:ext uri="{BB962C8B-B14F-4D97-AF65-F5344CB8AC3E}">
        <p14:creationId xmlns:p14="http://schemas.microsoft.com/office/powerpoint/2010/main" val="2393119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580522AE-3CEE-655A-49C9-1B723E249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844" y="980166"/>
            <a:ext cx="8964735" cy="51227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3884E-A122-5CA5-4AEF-0ED68D2C8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0F8CE-6223-4241-882D-8C053F6794F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B956F72-3715-9B4D-FAAC-3A49B310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-188602"/>
            <a:ext cx="11528044" cy="1561328"/>
          </a:xfrm>
        </p:spPr>
        <p:txBody>
          <a:bodyPr>
            <a:normAutofit/>
          </a:bodyPr>
          <a:lstStyle/>
          <a:p>
            <a:r>
              <a:rPr lang="en-US" sz="3200" dirty="0"/>
              <a:t>Number of Cows in NCD by Herd Size Group, 1990 to 2024</a:t>
            </a:r>
          </a:p>
        </p:txBody>
      </p:sp>
    </p:spTree>
    <p:extLst>
      <p:ext uri="{BB962C8B-B14F-4D97-AF65-F5344CB8AC3E}">
        <p14:creationId xmlns:p14="http://schemas.microsoft.com/office/powerpoint/2010/main" val="1042356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F495D-A562-472B-5E0C-D1D3BEEA8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8D0D3-5DB9-A5E6-C5FE-A70095DFF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are the major reasons records are discarded by EDITS?</a:t>
            </a:r>
          </a:p>
        </p:txBody>
      </p:sp>
    </p:spTree>
    <p:extLst>
      <p:ext uri="{BB962C8B-B14F-4D97-AF65-F5344CB8AC3E}">
        <p14:creationId xmlns:p14="http://schemas.microsoft.com/office/powerpoint/2010/main" val="167829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B7382-80FA-D3A4-46C9-B51893F39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-78664"/>
            <a:ext cx="10972800" cy="1561328"/>
          </a:xfrm>
        </p:spPr>
        <p:txBody>
          <a:bodyPr>
            <a:normAutofit/>
          </a:bodyPr>
          <a:lstStyle/>
          <a:p>
            <a:r>
              <a:rPr lang="en-US" sz="3600" dirty="0"/>
              <a:t>Distribution of error codes by format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7D091-9E0F-7C47-EE05-DCA46A48342E}"/>
              </a:ext>
            </a:extLst>
          </p:cNvPr>
          <p:cNvSpPr txBox="1"/>
          <p:nvPr/>
        </p:nvSpPr>
        <p:spPr>
          <a:xfrm>
            <a:off x="9112529" y="2231136"/>
            <a:ext cx="2386584" cy="286232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0 – General</a:t>
            </a:r>
          </a:p>
          <a:p>
            <a:r>
              <a:rPr lang="en-US" dirty="0">
                <a:solidFill>
                  <a:srgbClr val="000000"/>
                </a:solidFill>
              </a:rPr>
              <a:t>1 - Animal ID</a:t>
            </a:r>
          </a:p>
          <a:p>
            <a:r>
              <a:rPr lang="en-US" dirty="0">
                <a:solidFill>
                  <a:srgbClr val="000000"/>
                </a:solidFill>
              </a:rPr>
              <a:t>2 - Sire ID</a:t>
            </a:r>
          </a:p>
          <a:p>
            <a:r>
              <a:rPr lang="en-US" dirty="0">
                <a:solidFill>
                  <a:srgbClr val="000000"/>
                </a:solidFill>
              </a:rPr>
              <a:t>3 - Dam ID</a:t>
            </a:r>
          </a:p>
          <a:p>
            <a:r>
              <a:rPr lang="en-US" dirty="0">
                <a:solidFill>
                  <a:srgbClr val="000000"/>
                </a:solidFill>
              </a:rPr>
              <a:t>4 - Cross-Ref ID</a:t>
            </a:r>
          </a:p>
          <a:p>
            <a:r>
              <a:rPr lang="en-US" dirty="0">
                <a:solidFill>
                  <a:srgbClr val="000000"/>
                </a:solidFill>
              </a:rPr>
              <a:t>5 – Birthdate</a:t>
            </a:r>
          </a:p>
          <a:p>
            <a:r>
              <a:rPr lang="en-US" dirty="0">
                <a:solidFill>
                  <a:srgbClr val="000000"/>
                </a:solidFill>
              </a:rPr>
              <a:t>6 - Non-TD Production</a:t>
            </a:r>
          </a:p>
          <a:p>
            <a:r>
              <a:rPr lang="en-US" dirty="0">
                <a:solidFill>
                  <a:srgbClr val="000000"/>
                </a:solidFill>
              </a:rPr>
              <a:t>7 - Test Day</a:t>
            </a:r>
          </a:p>
          <a:p>
            <a:r>
              <a:rPr lang="en-US" dirty="0">
                <a:solidFill>
                  <a:srgbClr val="000000"/>
                </a:solidFill>
              </a:rPr>
              <a:t>8 – Reproduction</a:t>
            </a:r>
          </a:p>
          <a:p>
            <a:r>
              <a:rPr lang="en-US" dirty="0">
                <a:solidFill>
                  <a:srgbClr val="000000"/>
                </a:solidFill>
              </a:rPr>
              <a:t>9 - Health</a:t>
            </a:r>
          </a:p>
        </p:txBody>
      </p:sp>
      <p:pic>
        <p:nvPicPr>
          <p:cNvPr id="15" name="Content Placeholder 14" descr="A group of graphs showing different types of data&#10;&#10;AI-generated content may be incorrect.">
            <a:extLst>
              <a:ext uri="{FF2B5EF4-FFF2-40B4-BE49-F238E27FC236}">
                <a16:creationId xmlns:a16="http://schemas.microsoft.com/office/drawing/2014/main" id="{E2E4A5C5-5B33-DA2B-8F54-115C3F3DE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941" y="1029009"/>
            <a:ext cx="8314665" cy="4988800"/>
          </a:xfrm>
        </p:spPr>
      </p:pic>
    </p:spTree>
    <p:extLst>
      <p:ext uri="{BB962C8B-B14F-4D97-AF65-F5344CB8AC3E}">
        <p14:creationId xmlns:p14="http://schemas.microsoft.com/office/powerpoint/2010/main" val="2956519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CB 2025">
      <a:dk1>
        <a:srgbClr val="AB1E2C"/>
      </a:dk1>
      <a:lt1>
        <a:sysClr val="window" lastClr="FFFFFF"/>
      </a:lt1>
      <a:dk2>
        <a:srgbClr val="25205E"/>
      </a:dk2>
      <a:lt2>
        <a:srgbClr val="F1F2F2"/>
      </a:lt2>
      <a:accent1>
        <a:srgbClr val="2F9AD5"/>
      </a:accent1>
      <a:accent2>
        <a:srgbClr val="862633"/>
      </a:accent2>
      <a:accent3>
        <a:srgbClr val="D1EEFC"/>
      </a:accent3>
      <a:accent4>
        <a:srgbClr val="E3E1D5"/>
      </a:accent4>
      <a:accent5>
        <a:srgbClr val="071D49"/>
      </a:accent5>
      <a:accent6>
        <a:srgbClr val="ADAEA8"/>
      </a:accent6>
      <a:hlink>
        <a:srgbClr val="2F9AD5"/>
      </a:hlink>
      <a:folHlink>
        <a:srgbClr val="ADAEA8"/>
      </a:folHlink>
    </a:clrScheme>
    <a:fontScheme name="CDCB Brand Fonts">
      <a:majorFont>
        <a:latin typeface="Arial 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DCB PowerPoint Template 2024 KT" id="{9BB83BEC-7643-4DBF-AF7C-E2F2AB8B3177}" vid="{12CB3906-5286-4C3E-A0BB-D16330AFA3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65799</TotalTime>
  <Words>368</Words>
  <Application>Microsoft Macintosh PowerPoint</Application>
  <PresentationFormat>Widescreen</PresentationFormat>
  <Paragraphs>46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Arial Bold</vt:lpstr>
      <vt:lpstr>Century Gothic</vt:lpstr>
      <vt:lpstr>Garamond</vt:lpstr>
      <vt:lpstr>Quattrocento Sans</vt:lpstr>
      <vt:lpstr>Times New Roman</vt:lpstr>
      <vt:lpstr>Office Theme</vt:lpstr>
      <vt:lpstr>Animal ID – Use and Usability in CDCB Programs</vt:lpstr>
      <vt:lpstr>Animal ID, like Wu-Tang Clan, is forever</vt:lpstr>
      <vt:lpstr>PowerPoint Presentation</vt:lpstr>
      <vt:lpstr>What’s the state of the national herd in 2026?</vt:lpstr>
      <vt:lpstr>PowerPoint Presentation</vt:lpstr>
      <vt:lpstr>PowerPoint Presentation</vt:lpstr>
      <vt:lpstr>Number of Cows in NCD by Herd Size Group, 1990 to 2024</vt:lpstr>
      <vt:lpstr>What are the major reasons records are discarded by EDITS?</vt:lpstr>
      <vt:lpstr>Distribution of error codes by format</vt:lpstr>
      <vt:lpstr>Distribution of error code groups for formats 4E, 5E, and 6E in 2024</vt:lpstr>
      <vt:lpstr>Yearly Trends in Error Codes by Format</vt:lpstr>
      <vt:lpstr>Yearly Trends in Error Codes by Format</vt:lpstr>
      <vt:lpstr>Yearly Trends in Error Codes by Format</vt:lpstr>
      <vt:lpstr>Comparison of the number of live cows with missing ID to number of records with animal ID error in 2024</vt:lpstr>
      <vt:lpstr>Conclusions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Schmitt</dc:creator>
  <cp:lastModifiedBy>John Cole</cp:lastModifiedBy>
  <cp:revision>368</cp:revision>
  <dcterms:created xsi:type="dcterms:W3CDTF">2024-12-04T22:35:59Z</dcterms:created>
  <dcterms:modified xsi:type="dcterms:W3CDTF">2026-03-04T12:38:36Z</dcterms:modified>
</cp:coreProperties>
</file>